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4" d="100"/>
          <a:sy n="94" d="100"/>
        </p:scale>
        <p:origin x="276" y="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16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77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5129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76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90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75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06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2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9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0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7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3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51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5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89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8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1B265-7EA1-402D-BF95-BE1AA1D4C40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1B295D-3D50-41AC-8FD0-C45531C00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75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7393"/>
            <a:ext cx="9144000" cy="1046284"/>
          </a:xfrm>
        </p:spPr>
        <p:txBody>
          <a:bodyPr/>
          <a:lstStyle/>
          <a:p>
            <a:pPr algn="ctr"/>
            <a: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  <a:t>Me </a:t>
            </a:r>
            <a:r>
              <a:rPr lang="en-US" altLang="en-US" sz="3200" kern="0" dirty="0" err="1">
                <a:solidFill>
                  <a:srgbClr val="00B050"/>
                </a:solidFill>
                <a:latin typeface="Garamond"/>
                <a:cs typeface="Arial"/>
              </a:rPr>
              <a:t>llamo</a:t>
            </a:r>
            <a: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  <a:t> __________   	</a:t>
            </a:r>
            <a:r>
              <a:rPr lang="en-US" altLang="en-US" sz="3200" kern="0" dirty="0" err="1">
                <a:solidFill>
                  <a:srgbClr val="00B050"/>
                </a:solidFill>
                <a:latin typeface="Garamond"/>
                <a:cs typeface="Arial"/>
              </a:rPr>
              <a:t>Clase</a:t>
            </a:r>
            <a: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  <a:t> 701</a:t>
            </a:r>
            <a:b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</a:br>
            <a: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  <a:t>La </a:t>
            </a:r>
            <a:r>
              <a:rPr lang="en-US" altLang="en-US" sz="3200" kern="0" dirty="0" err="1">
                <a:solidFill>
                  <a:srgbClr val="00B050"/>
                </a:solidFill>
                <a:latin typeface="Garamond"/>
                <a:cs typeface="Arial"/>
              </a:rPr>
              <a:t>fecha</a:t>
            </a:r>
            <a: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  <a:t> </a:t>
            </a:r>
            <a:r>
              <a:rPr lang="en-US" altLang="en-US" sz="3200" kern="0" dirty="0" err="1">
                <a:solidFill>
                  <a:srgbClr val="00B050"/>
                </a:solidFill>
                <a:latin typeface="Garamond"/>
                <a:cs typeface="Arial"/>
              </a:rPr>
              <a:t>es</a:t>
            </a:r>
            <a: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  <a:t> el 20 de </a:t>
            </a:r>
            <a:r>
              <a:rPr lang="en-US" altLang="en-US" sz="3200" kern="0" dirty="0" err="1">
                <a:solidFill>
                  <a:srgbClr val="00B050"/>
                </a:solidFill>
                <a:latin typeface="Garamond"/>
                <a:cs typeface="Arial"/>
              </a:rPr>
              <a:t>marzo</a:t>
            </a:r>
            <a:r>
              <a:rPr lang="en-US" altLang="en-US" sz="3200" kern="0" dirty="0">
                <a:solidFill>
                  <a:srgbClr val="00B050"/>
                </a:solidFill>
                <a:latin typeface="Garamond"/>
                <a:cs typeface="Arial"/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" y="1565031"/>
            <a:ext cx="9144000" cy="5152292"/>
          </a:xfrm>
        </p:spPr>
        <p:txBody>
          <a:bodyPr>
            <a:normAutofit lnSpcReduction="10000"/>
          </a:bodyPr>
          <a:lstStyle/>
          <a:p>
            <a:pPr algn="l"/>
            <a:r>
              <a:rPr lang="es-ES_tradnl" altLang="en-US" sz="2600" dirty="0">
                <a:solidFill>
                  <a:schemeClr val="accent2"/>
                </a:solidFill>
              </a:rPr>
              <a:t>Propósito # 50: ¿Qué deporte prefieres practicar? </a:t>
            </a:r>
          </a:p>
          <a:p>
            <a:pPr algn="l"/>
            <a:r>
              <a:rPr lang="es-ES_tradnl" sz="2600" dirty="0">
                <a:solidFill>
                  <a:schemeClr val="accent2"/>
                </a:solidFill>
              </a:rPr>
              <a:t>Actividad inicial: Copia y completa las oraciones. (5 min)</a:t>
            </a:r>
          </a:p>
          <a:p>
            <a:pPr algn="l"/>
            <a:r>
              <a:rPr lang="en-US" altLang="en-US" sz="2800" dirty="0">
                <a:solidFill>
                  <a:srgbClr val="7030A0"/>
                </a:solidFill>
              </a:rPr>
              <a:t>1. Tú no ______ </a:t>
            </a:r>
            <a:r>
              <a:rPr lang="en-US" altLang="en-US" sz="2800" dirty="0" err="1">
                <a:solidFill>
                  <a:srgbClr val="7030A0"/>
                </a:solidFill>
              </a:rPr>
              <a:t>perder</a:t>
            </a:r>
            <a:r>
              <a:rPr lang="en-US" altLang="en-US" sz="2800" dirty="0">
                <a:solidFill>
                  <a:srgbClr val="7030A0"/>
                </a:solidFill>
              </a:rPr>
              <a:t> y no ________. (</a:t>
            </a:r>
            <a:r>
              <a:rPr lang="en-US" altLang="en-US" sz="2800" dirty="0" err="1">
                <a:solidFill>
                  <a:srgbClr val="7030A0"/>
                </a:solidFill>
              </a:rPr>
              <a:t>querer</a:t>
            </a:r>
            <a:r>
              <a:rPr lang="en-US" altLang="en-US" sz="2800" dirty="0">
                <a:solidFill>
                  <a:srgbClr val="7030A0"/>
                </a:solidFill>
              </a:rPr>
              <a:t>, </a:t>
            </a:r>
            <a:r>
              <a:rPr lang="en-US" altLang="en-US" sz="2800" dirty="0" err="1">
                <a:solidFill>
                  <a:srgbClr val="7030A0"/>
                </a:solidFill>
              </a:rPr>
              <a:t>perder</a:t>
            </a:r>
            <a:r>
              <a:rPr lang="en-US" altLang="en-US" sz="2800" dirty="0">
                <a:solidFill>
                  <a:srgbClr val="7030A0"/>
                </a:solidFill>
              </a:rPr>
              <a:t>)</a:t>
            </a:r>
          </a:p>
          <a:p>
            <a:pPr algn="l"/>
            <a:r>
              <a:rPr lang="en-US" altLang="en-US" sz="2800" dirty="0">
                <a:solidFill>
                  <a:srgbClr val="7030A0"/>
                </a:solidFill>
              </a:rPr>
              <a:t>2. </a:t>
            </a:r>
            <a:r>
              <a:rPr lang="en-US" altLang="en-US" sz="2800" dirty="0" err="1">
                <a:solidFill>
                  <a:srgbClr val="7030A0"/>
                </a:solidFill>
              </a:rPr>
              <a:t>Ustedes</a:t>
            </a:r>
            <a:r>
              <a:rPr lang="en-US" altLang="en-US" sz="2800" dirty="0">
                <a:solidFill>
                  <a:srgbClr val="7030A0"/>
                </a:solidFill>
              </a:rPr>
              <a:t> _______ </a:t>
            </a:r>
            <a:r>
              <a:rPr lang="en-US" altLang="en-US" sz="2800" dirty="0" err="1">
                <a:solidFill>
                  <a:srgbClr val="7030A0"/>
                </a:solidFill>
              </a:rPr>
              <a:t>ganar</a:t>
            </a:r>
            <a:r>
              <a:rPr lang="en-US" altLang="en-US" sz="2800" dirty="0">
                <a:solidFill>
                  <a:srgbClr val="7030A0"/>
                </a:solidFill>
              </a:rPr>
              <a:t> y </a:t>
            </a:r>
            <a:r>
              <a:rPr lang="en-US" altLang="en-US" sz="2800" dirty="0" err="1">
                <a:solidFill>
                  <a:srgbClr val="7030A0"/>
                </a:solidFill>
              </a:rPr>
              <a:t>nosotros</a:t>
            </a:r>
            <a:r>
              <a:rPr lang="en-US" altLang="en-US" sz="2800">
                <a:solidFill>
                  <a:srgbClr val="7030A0"/>
                </a:solidFill>
              </a:rPr>
              <a:t> </a:t>
            </a:r>
            <a:r>
              <a:rPr lang="en-US" altLang="en-US" sz="2800" smtClean="0">
                <a:solidFill>
                  <a:srgbClr val="7030A0"/>
                </a:solidFill>
              </a:rPr>
              <a:t>________ </a:t>
            </a:r>
            <a:r>
              <a:rPr lang="en-US" altLang="en-US" sz="2800" dirty="0" err="1">
                <a:solidFill>
                  <a:srgbClr val="7030A0"/>
                </a:solidFill>
              </a:rPr>
              <a:t>ganar</a:t>
            </a:r>
            <a:r>
              <a:rPr lang="en-US" altLang="en-US" sz="2800" dirty="0">
                <a:solidFill>
                  <a:srgbClr val="7030A0"/>
                </a:solidFill>
              </a:rPr>
              <a:t> </a:t>
            </a:r>
            <a:r>
              <a:rPr lang="en-US" altLang="en-US" sz="2800" dirty="0" err="1">
                <a:solidFill>
                  <a:srgbClr val="7030A0"/>
                </a:solidFill>
              </a:rPr>
              <a:t>tambien</a:t>
            </a:r>
            <a:r>
              <a:rPr lang="en-US" altLang="en-US" sz="2800" dirty="0">
                <a:solidFill>
                  <a:srgbClr val="7030A0"/>
                </a:solidFill>
              </a:rPr>
              <a:t>. (</a:t>
            </a:r>
            <a:r>
              <a:rPr lang="en-US" altLang="en-US" sz="2800" dirty="0" err="1">
                <a:solidFill>
                  <a:srgbClr val="7030A0"/>
                </a:solidFill>
              </a:rPr>
              <a:t>preferir</a:t>
            </a:r>
            <a:r>
              <a:rPr lang="en-US" altLang="en-US" sz="2800" dirty="0">
                <a:solidFill>
                  <a:srgbClr val="7030A0"/>
                </a:solidFill>
              </a:rPr>
              <a:t>, </a:t>
            </a:r>
            <a:r>
              <a:rPr lang="en-US" altLang="en-US" sz="2800" dirty="0" err="1">
                <a:solidFill>
                  <a:srgbClr val="7030A0"/>
                </a:solidFill>
              </a:rPr>
              <a:t>preferir</a:t>
            </a:r>
            <a:r>
              <a:rPr lang="en-US" altLang="en-US" sz="2800" dirty="0">
                <a:solidFill>
                  <a:srgbClr val="7030A0"/>
                </a:solidFill>
              </a:rPr>
              <a:t>)</a:t>
            </a:r>
          </a:p>
          <a:p>
            <a:pPr algn="l"/>
            <a:r>
              <a:rPr lang="en-US" sz="2600" dirty="0">
                <a:solidFill>
                  <a:srgbClr val="7030A0"/>
                </a:solidFill>
              </a:rPr>
              <a:t>3. </a:t>
            </a:r>
            <a:r>
              <a:rPr lang="en-US" altLang="en-US" sz="2800" dirty="0">
                <a:solidFill>
                  <a:srgbClr val="7030A0"/>
                </a:solidFill>
              </a:rPr>
              <a:t>¿</a:t>
            </a:r>
            <a:r>
              <a:rPr lang="en-US" altLang="en-US" sz="2800" dirty="0" err="1">
                <a:solidFill>
                  <a:srgbClr val="7030A0"/>
                </a:solidFill>
              </a:rPr>
              <a:t>Qué</a:t>
            </a:r>
            <a:r>
              <a:rPr lang="en-US" altLang="en-US" sz="2800" dirty="0">
                <a:solidFill>
                  <a:srgbClr val="7030A0"/>
                </a:solidFill>
              </a:rPr>
              <a:t> ______</a:t>
            </a:r>
            <a:r>
              <a:rPr lang="en-US" altLang="en-US" sz="2800" dirty="0" err="1">
                <a:solidFill>
                  <a:srgbClr val="7030A0"/>
                </a:solidFill>
              </a:rPr>
              <a:t>usted</a:t>
            </a:r>
            <a:r>
              <a:rPr lang="en-US" altLang="en-US" sz="2800" dirty="0">
                <a:solidFill>
                  <a:srgbClr val="7030A0"/>
                </a:solidFill>
              </a:rPr>
              <a:t>? ¿_________ </a:t>
            </a:r>
            <a:r>
              <a:rPr lang="en-US" altLang="en-US" sz="2800" dirty="0" err="1">
                <a:solidFill>
                  <a:srgbClr val="7030A0"/>
                </a:solidFill>
              </a:rPr>
              <a:t>empezar</a:t>
            </a:r>
            <a:r>
              <a:rPr lang="en-US" altLang="en-US" sz="2800" dirty="0">
                <a:solidFill>
                  <a:srgbClr val="7030A0"/>
                </a:solidFill>
              </a:rPr>
              <a:t> </a:t>
            </a:r>
            <a:r>
              <a:rPr lang="en-US" altLang="en-US" sz="2800" dirty="0" err="1">
                <a:solidFill>
                  <a:srgbClr val="7030A0"/>
                </a:solidFill>
              </a:rPr>
              <a:t>ahora</a:t>
            </a:r>
            <a:r>
              <a:rPr lang="en-US" altLang="en-US" sz="2800" dirty="0">
                <a:solidFill>
                  <a:srgbClr val="7030A0"/>
                </a:solidFill>
              </a:rPr>
              <a:t> o no? (</a:t>
            </a:r>
            <a:r>
              <a:rPr lang="en-US" altLang="en-US" sz="2800" dirty="0" err="1">
                <a:solidFill>
                  <a:srgbClr val="7030A0"/>
                </a:solidFill>
              </a:rPr>
              <a:t>pensar</a:t>
            </a:r>
            <a:r>
              <a:rPr lang="en-US" altLang="en-US" sz="2800" dirty="0">
                <a:solidFill>
                  <a:srgbClr val="7030A0"/>
                </a:solidFill>
              </a:rPr>
              <a:t>, </a:t>
            </a:r>
            <a:r>
              <a:rPr lang="en-US" altLang="en-US" sz="2800" dirty="0" err="1">
                <a:solidFill>
                  <a:srgbClr val="7030A0"/>
                </a:solidFill>
              </a:rPr>
              <a:t>querer</a:t>
            </a:r>
            <a:r>
              <a:rPr lang="en-US" altLang="en-US" sz="2800" dirty="0">
                <a:solidFill>
                  <a:srgbClr val="7030A0"/>
                </a:solidFill>
              </a:rPr>
              <a:t>)</a:t>
            </a:r>
          </a:p>
          <a:p>
            <a:pPr algn="l"/>
            <a:endParaRPr lang="en-US" sz="2600" dirty="0"/>
          </a:p>
          <a:p>
            <a:pPr algn="l"/>
            <a:r>
              <a:rPr lang="en-US" sz="2600" dirty="0" err="1">
                <a:solidFill>
                  <a:srgbClr val="00B050"/>
                </a:solidFill>
              </a:rPr>
              <a:t>Tarea</a:t>
            </a:r>
            <a:r>
              <a:rPr lang="en-US" sz="2600" dirty="0">
                <a:solidFill>
                  <a:srgbClr val="00B050"/>
                </a:solidFill>
              </a:rPr>
              <a:t>: 1. Escribe un </a:t>
            </a:r>
            <a:r>
              <a:rPr lang="en-US" sz="2600" dirty="0" err="1">
                <a:solidFill>
                  <a:srgbClr val="00B050"/>
                </a:solidFill>
              </a:rPr>
              <a:t>parráfo</a:t>
            </a:r>
            <a:r>
              <a:rPr lang="en-US" sz="2600" dirty="0">
                <a:solidFill>
                  <a:srgbClr val="00B050"/>
                </a:solidFill>
              </a:rPr>
              <a:t> con 5 </a:t>
            </a:r>
            <a:r>
              <a:rPr lang="en-US" sz="2600" dirty="0" err="1">
                <a:solidFill>
                  <a:srgbClr val="00B050"/>
                </a:solidFill>
              </a:rPr>
              <a:t>oraciones</a:t>
            </a:r>
            <a:r>
              <a:rPr lang="en-US" sz="2600" dirty="0">
                <a:solidFill>
                  <a:srgbClr val="00B050"/>
                </a:solidFill>
              </a:rPr>
              <a:t> de </a:t>
            </a:r>
            <a:r>
              <a:rPr lang="en-US" sz="2600" dirty="0" err="1">
                <a:solidFill>
                  <a:srgbClr val="00B050"/>
                </a:solidFill>
              </a:rPr>
              <a:t>tu</a:t>
            </a:r>
            <a:r>
              <a:rPr lang="en-US" sz="2600" dirty="0">
                <a:solidFill>
                  <a:srgbClr val="00B050"/>
                </a:solidFill>
              </a:rPr>
              <a:t> </a:t>
            </a:r>
            <a:r>
              <a:rPr lang="en-US" sz="2600" dirty="0" err="1">
                <a:solidFill>
                  <a:srgbClr val="00B050"/>
                </a:solidFill>
              </a:rPr>
              <a:t>deporte</a:t>
            </a:r>
            <a:r>
              <a:rPr lang="en-US" sz="2600" dirty="0">
                <a:solidFill>
                  <a:srgbClr val="00B050"/>
                </a:solidFill>
              </a:rPr>
              <a:t> </a:t>
            </a:r>
            <a:r>
              <a:rPr lang="en-US" sz="2600" dirty="0" err="1">
                <a:solidFill>
                  <a:srgbClr val="00B050"/>
                </a:solidFill>
              </a:rPr>
              <a:t>favorito</a:t>
            </a:r>
            <a:r>
              <a:rPr lang="en-US" sz="2600" dirty="0">
                <a:solidFill>
                  <a:srgbClr val="00B050"/>
                </a:solidFill>
              </a:rPr>
              <a:t>.  </a:t>
            </a:r>
            <a:r>
              <a:rPr lang="en-US" sz="2600" dirty="0" err="1">
                <a:solidFill>
                  <a:srgbClr val="00B050"/>
                </a:solidFill>
              </a:rPr>
              <a:t>Usa</a:t>
            </a:r>
            <a:r>
              <a:rPr lang="en-US" sz="2600" dirty="0">
                <a:solidFill>
                  <a:srgbClr val="00B050"/>
                </a:solidFill>
              </a:rPr>
              <a:t> </a:t>
            </a:r>
            <a:r>
              <a:rPr lang="en-US" sz="2600" dirty="0" err="1">
                <a:solidFill>
                  <a:srgbClr val="00B050"/>
                </a:solidFill>
              </a:rPr>
              <a:t>vocabulario</a:t>
            </a:r>
            <a:r>
              <a:rPr lang="en-US" sz="2600" dirty="0">
                <a:solidFill>
                  <a:srgbClr val="00B050"/>
                </a:solidFill>
              </a:rPr>
              <a:t> </a:t>
            </a:r>
            <a:r>
              <a:rPr lang="en-US" sz="2600" dirty="0" err="1">
                <a:solidFill>
                  <a:srgbClr val="00B050"/>
                </a:solidFill>
              </a:rPr>
              <a:t>aprendido</a:t>
            </a:r>
            <a:r>
              <a:rPr lang="en-US" sz="2600" dirty="0">
                <a:solidFill>
                  <a:srgbClr val="00B050"/>
                </a:solidFill>
              </a:rPr>
              <a:t> </a:t>
            </a:r>
            <a:r>
              <a:rPr lang="en-US" sz="2600" dirty="0" err="1">
                <a:solidFill>
                  <a:srgbClr val="00B050"/>
                </a:solidFill>
              </a:rPr>
              <a:t>en</a:t>
            </a:r>
            <a:r>
              <a:rPr lang="en-US" sz="2600" dirty="0">
                <a:solidFill>
                  <a:srgbClr val="00B050"/>
                </a:solidFill>
              </a:rPr>
              <a:t> </a:t>
            </a:r>
            <a:r>
              <a:rPr lang="en-US" sz="2600" dirty="0" err="1">
                <a:solidFill>
                  <a:srgbClr val="00B050"/>
                </a:solidFill>
              </a:rPr>
              <a:t>clase</a:t>
            </a:r>
            <a:r>
              <a:rPr lang="en-US" sz="2600" dirty="0">
                <a:solidFill>
                  <a:srgbClr val="00B050"/>
                </a:solidFill>
              </a:rPr>
              <a:t>. 2. Workbook </a:t>
            </a:r>
            <a:r>
              <a:rPr lang="en-US" sz="2600" dirty="0" err="1">
                <a:solidFill>
                  <a:srgbClr val="00B050"/>
                </a:solidFill>
              </a:rPr>
              <a:t>pg</a:t>
            </a:r>
            <a:r>
              <a:rPr lang="en-US" sz="2600" dirty="0">
                <a:solidFill>
                  <a:srgbClr val="00B050"/>
                </a:solidFill>
              </a:rPr>
              <a:t> 5.11. </a:t>
            </a:r>
          </a:p>
        </p:txBody>
      </p:sp>
    </p:spTree>
    <p:extLst>
      <p:ext uri="{BB962C8B-B14F-4D97-AF65-F5344CB8AC3E}">
        <p14:creationId xmlns:p14="http://schemas.microsoft.com/office/powerpoint/2010/main" val="41154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</TotalTime>
  <Words>101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Facet</vt:lpstr>
      <vt:lpstr>Me llamo __________    Clase 701 La fecha es el 20 de marzo del 2017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Clase 701 La fecha es el 20 de marzo del 2017</dc:title>
  <dc:creator>marisel estrada</dc:creator>
  <cp:lastModifiedBy>Helen Zumaeta</cp:lastModifiedBy>
  <cp:revision>5</cp:revision>
  <dcterms:created xsi:type="dcterms:W3CDTF">2017-03-19T13:37:06Z</dcterms:created>
  <dcterms:modified xsi:type="dcterms:W3CDTF">2017-03-20T15:21:39Z</dcterms:modified>
</cp:coreProperties>
</file>